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5" r:id="rId5"/>
    <p:sldId id="266" r:id="rId6"/>
    <p:sldId id="259" r:id="rId7"/>
    <p:sldId id="267" r:id="rId8"/>
    <p:sldId id="263" r:id="rId9"/>
    <p:sldId id="268" r:id="rId10"/>
    <p:sldId id="264" r:id="rId11"/>
    <p:sldId id="269" r:id="rId12"/>
    <p:sldId id="260" r:id="rId13"/>
    <p:sldId id="261" r:id="rId14"/>
    <p:sldId id="26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374"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9441ED-EBD3-4FEB-B1B2-B0FED03AC339}"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9441ED-EBD3-4FEB-B1B2-B0FED03AC33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E39441ED-EBD3-4FEB-B1B2-B0FED03AC33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9441ED-EBD3-4FEB-B1B2-B0FED03AC33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9441ED-EBD3-4FEB-B1B2-B0FED03AC33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9441ED-EBD3-4FEB-B1B2-B0FED03AC33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9441ED-EBD3-4FEB-B1B2-B0FED03AC33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9441ED-EBD3-4FEB-B1B2-B0FED03AC33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9441ED-EBD3-4FEB-B1B2-B0FED03AC33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D0A8F8E-97E3-49B2-AB1B-BBA88BA713C0}" type="datetimeFigureOut">
              <a:rPr lang="en-US" smtClean="0"/>
              <a:pPr/>
              <a:t>12/18/2013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9441ED-EBD3-4FEB-B1B2-B0FED03AC339}"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3D0A8F8E-97E3-49B2-AB1B-BBA88BA713C0}" type="datetimeFigureOut">
              <a:rPr lang="en-US" smtClean="0"/>
              <a:pPr/>
              <a:t>12/18/2013</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E39441ED-EBD3-4FEB-B1B2-B0FED03AC33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3D0A8F8E-97E3-49B2-AB1B-BBA88BA713C0}" type="datetimeFigureOut">
              <a:rPr lang="en-US" smtClean="0"/>
              <a:pPr/>
              <a:t>12/18/2013</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E39441ED-EBD3-4FEB-B1B2-B0FED03AC33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Data Acquisition for Renewable Energy</a:t>
            </a:r>
            <a:endParaRPr lang="en-US" dirty="0"/>
          </a:p>
        </p:txBody>
      </p:sp>
      <p:sp>
        <p:nvSpPr>
          <p:cNvPr id="3" name="Subtitle 2"/>
          <p:cNvSpPr>
            <a:spLocks noGrp="1"/>
          </p:cNvSpPr>
          <p:nvPr>
            <p:ph type="subTitle" idx="1"/>
          </p:nvPr>
        </p:nvSpPr>
        <p:spPr/>
        <p:txBody>
          <a:bodyPr/>
          <a:lstStyle/>
          <a:p>
            <a:r>
              <a:rPr lang="en-US" dirty="0" smtClean="0"/>
              <a:t>SD-1306</a:t>
            </a:r>
          </a:p>
          <a:p>
            <a:r>
              <a:rPr lang="en-US" dirty="0" smtClean="0"/>
              <a:t>Adam Meyer</a:t>
            </a:r>
          </a:p>
          <a:p>
            <a:r>
              <a:rPr lang="en-US" dirty="0" smtClean="0"/>
              <a:t>Darrin Paulson</a:t>
            </a:r>
            <a:endParaRPr lang="en-US" dirty="0"/>
          </a:p>
        </p:txBody>
      </p:sp>
    </p:spTree>
    <p:extLst>
      <p:ext uri="{BB962C8B-B14F-4D97-AF65-F5344CB8AC3E}">
        <p14:creationId xmlns:p14="http://schemas.microsoft.com/office/powerpoint/2010/main" xmlns="" val="870716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Energy Information</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Our photovoltaic (PV) panel is a DC generator powered by the sun.</a:t>
            </a:r>
            <a:br>
              <a:rPr lang="en-US" dirty="0" smtClean="0"/>
            </a:br>
            <a:endParaRPr lang="en-US" dirty="0" smtClean="0"/>
          </a:p>
          <a:p>
            <a:r>
              <a:rPr lang="en-US" dirty="0" smtClean="0"/>
              <a:t>When light photons of sufficient energy strike the PV panel, the silicon releases electrons.</a:t>
            </a:r>
            <a:br>
              <a:rPr lang="en-US" dirty="0" smtClean="0"/>
            </a:br>
            <a:endParaRPr lang="en-US" dirty="0" smtClean="0"/>
          </a:p>
          <a:p>
            <a:r>
              <a:rPr lang="en-US" dirty="0" smtClean="0"/>
              <a:t>These electrons can be harnessed to produce an electric current.</a:t>
            </a:r>
            <a:br>
              <a:rPr lang="en-US" dirty="0" smtClean="0"/>
            </a:br>
            <a:endParaRPr lang="en-US" dirty="0" smtClean="0"/>
          </a:p>
          <a:p>
            <a:r>
              <a:rPr lang="en-US" dirty="0" smtClean="0"/>
              <a:t>The electrons travel through an external circuit (battery or other load) and then return to the solar cell.</a:t>
            </a:r>
            <a:br>
              <a:rPr lang="en-US" dirty="0" smtClean="0"/>
            </a:br>
            <a:endParaRPr lang="en-US" dirty="0" smtClean="0"/>
          </a:p>
          <a:p>
            <a:r>
              <a:rPr lang="en-US" dirty="0" smtClean="0"/>
              <a:t>The current produced by the PV panel is proportional to the irradiance, which is a measure of the sun’s power available at the surface of the earth.</a:t>
            </a:r>
            <a:br>
              <a:rPr lang="en-US" dirty="0" smtClean="0"/>
            </a:br>
            <a:endParaRPr lang="en-US" dirty="0" smtClean="0"/>
          </a:p>
          <a:p>
            <a:r>
              <a:rPr lang="en-US" dirty="0" smtClean="0"/>
              <a:t>We can measure the current and voltage coming from the PV panel to calculate the electrical energy potential from solar energy</a:t>
            </a:r>
          </a:p>
          <a:p>
            <a:endParaRPr lang="en-US" dirty="0" smtClean="0"/>
          </a:p>
          <a:p>
            <a:endParaRPr lang="en-US" dirty="0"/>
          </a:p>
        </p:txBody>
      </p:sp>
    </p:spTree>
    <p:extLst>
      <p:ext uri="{BB962C8B-B14F-4D97-AF65-F5344CB8AC3E}">
        <p14:creationId xmlns:p14="http://schemas.microsoft.com/office/powerpoint/2010/main" xmlns="" val="4038799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Data Logging via Serial Port to PC</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We are currently able to log three different inputs of data using the PIC to a serial port on a PC</a:t>
            </a:r>
          </a:p>
          <a:p>
            <a:r>
              <a:rPr lang="en-US" dirty="0" smtClean="0"/>
              <a:t>We have included an example of our data, the first column is the sample number, the second is light intensity, the third is the temperature, and the fourth is the input from the anemometer (not fully calibrated yet)</a:t>
            </a:r>
            <a:endParaRPr lang="en-US" dirty="0"/>
          </a:p>
        </p:txBody>
      </p:sp>
      <p:sp>
        <p:nvSpPr>
          <p:cNvPr id="4" name="Content Placeholder 3"/>
          <p:cNvSpPr>
            <a:spLocks noGrp="1"/>
          </p:cNvSpPr>
          <p:nvPr>
            <p:ph sz="half" idx="2"/>
          </p:nvPr>
        </p:nvSpPr>
        <p:spPr/>
        <p:txBody>
          <a:bodyPr>
            <a:normAutofit fontScale="92500" lnSpcReduction="20000"/>
          </a:bodyPr>
          <a:lstStyle/>
          <a:p>
            <a:pPr marL="0" indent="0">
              <a:buNone/>
            </a:pPr>
            <a:r>
              <a:rPr lang="en-US" sz="1400" dirty="0" smtClean="0"/>
              <a:t>          Sample    Lumens  Temp(F)  Wind Speed</a:t>
            </a:r>
            <a:endParaRPr lang="en-US" sz="14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81600" y="1981200"/>
            <a:ext cx="2494705" cy="449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414603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Status</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We have all major parts for a prototype of our system, including an anemometer, temperature sensor, microcontroller, and solar panel.</a:t>
            </a:r>
          </a:p>
          <a:p>
            <a:r>
              <a:rPr lang="en-US" dirty="0" smtClean="0"/>
              <a:t>As of now, we have software written for the PIC that logs data to a PC via serial port.</a:t>
            </a:r>
          </a:p>
          <a:p>
            <a:r>
              <a:rPr lang="en-US" dirty="0" smtClean="0"/>
              <a:t>We can log data from three different inputs, which we will need to do to record temperature, wind, and solar data.</a:t>
            </a:r>
          </a:p>
          <a:p>
            <a:r>
              <a:rPr lang="en-US" dirty="0" smtClean="0"/>
              <a:t>We have a circuit </a:t>
            </a:r>
            <a:r>
              <a:rPr lang="en-US" dirty="0" err="1" smtClean="0"/>
              <a:t>breadboarded</a:t>
            </a:r>
            <a:r>
              <a:rPr lang="en-US" dirty="0" smtClean="0"/>
              <a:t> to convert our sine wave output of the anemometer to a square wave so that we can record the frequency of the signal, and from that, determine wind speed.</a:t>
            </a:r>
          </a:p>
          <a:p>
            <a:r>
              <a:rPr lang="en-US" dirty="0" smtClean="0"/>
              <a:t>We still need to refine our code so that it is optimized for our purposes, possibly modifying sampling rate or calibration of instruments.</a:t>
            </a:r>
          </a:p>
          <a:p>
            <a:r>
              <a:rPr lang="en-US" dirty="0" smtClean="0"/>
              <a:t>We need to determine the best method of storing our data, and how best to accomplish that, whether it is via USB flash drive, SD card, or some other method.</a:t>
            </a:r>
          </a:p>
          <a:p>
            <a:r>
              <a:rPr lang="en-US" dirty="0" smtClean="0"/>
              <a:t>Once our prototype is finished, we need to determine the best way to enclose our components to protect them against the elements</a:t>
            </a:r>
          </a:p>
          <a:p>
            <a:endParaRPr lang="en-US" dirty="0"/>
          </a:p>
        </p:txBody>
      </p:sp>
    </p:spTree>
    <p:extLst>
      <p:ext uri="{BB962C8B-B14F-4D97-AF65-F5344CB8AC3E}">
        <p14:creationId xmlns:p14="http://schemas.microsoft.com/office/powerpoint/2010/main" xmlns="" val="175668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a:t>
            </a:r>
            <a:endParaRPr lang="en-US" dirty="0"/>
          </a:p>
        </p:txBody>
      </p:sp>
      <p:sp>
        <p:nvSpPr>
          <p:cNvPr id="4" name="Text Placeholder 3"/>
          <p:cNvSpPr>
            <a:spLocks noGrp="1"/>
          </p:cNvSpPr>
          <p:nvPr>
            <p:ph type="body" idx="1"/>
          </p:nvPr>
        </p:nvSpPr>
        <p:spPr/>
        <p:txBody>
          <a:bodyPr/>
          <a:lstStyle/>
          <a:p>
            <a:r>
              <a:rPr lang="en-US" dirty="0" smtClean="0"/>
              <a:t>Items Purchased</a:t>
            </a:r>
            <a:endParaRPr lang="en-US" dirty="0"/>
          </a:p>
        </p:txBody>
      </p:sp>
      <p:sp>
        <p:nvSpPr>
          <p:cNvPr id="5" name="Content Placeholder 4"/>
          <p:cNvSpPr>
            <a:spLocks noGrp="1"/>
          </p:cNvSpPr>
          <p:nvPr>
            <p:ph sz="half" idx="2"/>
          </p:nvPr>
        </p:nvSpPr>
        <p:spPr/>
        <p:txBody>
          <a:bodyPr>
            <a:normAutofit fontScale="85000" lnSpcReduction="20000"/>
          </a:bodyPr>
          <a:lstStyle/>
          <a:p>
            <a:r>
              <a:rPr lang="en-US" dirty="0" smtClean="0"/>
              <a:t>NRG #40C Calibrated anemometer ($290 retail, $40 acquired)</a:t>
            </a:r>
          </a:p>
          <a:p>
            <a:r>
              <a:rPr lang="en-US" dirty="0" smtClean="0"/>
              <a:t>PIC 18F4620 Microcontroller and Development Board ($85 retail, $0 acquired)</a:t>
            </a:r>
          </a:p>
          <a:p>
            <a:r>
              <a:rPr lang="en-US" dirty="0" smtClean="0"/>
              <a:t>Panasonic LC-R0612P1 (6V, 12Ah)Lead-Acid Battery ($30 retail, $17 acquired)</a:t>
            </a:r>
          </a:p>
          <a:p>
            <a:r>
              <a:rPr lang="en-US" dirty="0" err="1" smtClean="0"/>
              <a:t>Brunton</a:t>
            </a:r>
            <a:r>
              <a:rPr lang="en-US" dirty="0" smtClean="0"/>
              <a:t> </a:t>
            </a:r>
            <a:r>
              <a:rPr lang="en-US" dirty="0" err="1" smtClean="0"/>
              <a:t>Solarflat</a:t>
            </a:r>
            <a:r>
              <a:rPr lang="en-US" dirty="0" smtClean="0"/>
              <a:t> 6V Solar Panel ($25 retail, $25 acquired)</a:t>
            </a:r>
          </a:p>
          <a:p>
            <a:r>
              <a:rPr lang="en-US" dirty="0" smtClean="0"/>
              <a:t>DS1620 Temperature Sensor IC ($6 retail, $6 acquired)</a:t>
            </a:r>
          </a:p>
          <a:p>
            <a:r>
              <a:rPr lang="en-US" dirty="0" smtClean="0"/>
              <a:t>Total: about $88</a:t>
            </a:r>
          </a:p>
        </p:txBody>
      </p:sp>
      <p:sp>
        <p:nvSpPr>
          <p:cNvPr id="6" name="Text Placeholder 5"/>
          <p:cNvSpPr>
            <a:spLocks noGrp="1"/>
          </p:cNvSpPr>
          <p:nvPr>
            <p:ph type="body" sz="quarter" idx="3"/>
          </p:nvPr>
        </p:nvSpPr>
        <p:spPr/>
        <p:txBody>
          <a:bodyPr/>
          <a:lstStyle/>
          <a:p>
            <a:r>
              <a:rPr lang="en-US" dirty="0" smtClean="0"/>
              <a:t>Remaining Purchases</a:t>
            </a:r>
            <a:endParaRPr lang="en-US" dirty="0"/>
          </a:p>
        </p:txBody>
      </p:sp>
      <p:sp>
        <p:nvSpPr>
          <p:cNvPr id="7" name="Content Placeholder 6"/>
          <p:cNvSpPr>
            <a:spLocks noGrp="1"/>
          </p:cNvSpPr>
          <p:nvPr>
            <p:ph sz="quarter" idx="4"/>
          </p:nvPr>
        </p:nvSpPr>
        <p:spPr/>
        <p:txBody>
          <a:bodyPr/>
          <a:lstStyle/>
          <a:p>
            <a:r>
              <a:rPr lang="en-US" dirty="0" smtClean="0"/>
              <a:t>Enclosure ($80 estimated)</a:t>
            </a:r>
          </a:p>
          <a:p>
            <a:r>
              <a:rPr lang="en-US" dirty="0" smtClean="0"/>
              <a:t>Materials for mounting, wiring, conduit, fasteners ($50 estimated)</a:t>
            </a:r>
          </a:p>
          <a:p>
            <a:r>
              <a:rPr lang="en-US" dirty="0" smtClean="0"/>
              <a:t>Flash Drive or SD Card for data storage ($10 estimated)</a:t>
            </a:r>
          </a:p>
          <a:p>
            <a:r>
              <a:rPr lang="en-US" dirty="0" smtClean="0"/>
              <a:t>Total: about $140</a:t>
            </a:r>
            <a:endParaRPr lang="en-US" dirty="0"/>
          </a:p>
        </p:txBody>
      </p:sp>
    </p:spTree>
    <p:extLst>
      <p:ext uri="{BB962C8B-B14F-4D97-AF65-F5344CB8AC3E}">
        <p14:creationId xmlns:p14="http://schemas.microsoft.com/office/powerpoint/2010/main" xmlns="" val="4072595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Overview</a:t>
            </a:r>
          </a:p>
          <a:p>
            <a:pPr lvl="1"/>
            <a:r>
              <a:rPr lang="en-US" dirty="0" smtClean="0"/>
              <a:t>Requirements</a:t>
            </a:r>
          </a:p>
          <a:p>
            <a:pPr lvl="1"/>
            <a:r>
              <a:rPr lang="en-US" dirty="0" smtClean="0"/>
              <a:t>Hardware &amp; Software Flow Charts</a:t>
            </a:r>
          </a:p>
          <a:p>
            <a:pPr lvl="1"/>
            <a:r>
              <a:rPr lang="en-US" dirty="0" smtClean="0"/>
              <a:t>Circuit Schematics</a:t>
            </a:r>
          </a:p>
          <a:p>
            <a:pPr lvl="1"/>
            <a:r>
              <a:rPr lang="en-US" dirty="0" smtClean="0"/>
              <a:t>Oscilloscope Capture</a:t>
            </a:r>
          </a:p>
          <a:p>
            <a:pPr lvl="1"/>
            <a:r>
              <a:rPr lang="en-US" dirty="0" smtClean="0"/>
              <a:t>Wind Energy Information</a:t>
            </a:r>
          </a:p>
          <a:p>
            <a:pPr lvl="1"/>
            <a:r>
              <a:rPr lang="en-US" dirty="0" smtClean="0"/>
              <a:t>Solar Energy Information</a:t>
            </a:r>
          </a:p>
          <a:p>
            <a:pPr lvl="1"/>
            <a:r>
              <a:rPr lang="en-US" dirty="0" smtClean="0"/>
              <a:t>Data Logging</a:t>
            </a:r>
          </a:p>
          <a:p>
            <a:pPr lvl="1"/>
            <a:r>
              <a:rPr lang="en-US" dirty="0" smtClean="0"/>
              <a:t>Status</a:t>
            </a:r>
          </a:p>
          <a:p>
            <a:pPr lvl="1"/>
            <a:r>
              <a:rPr lang="en-US" dirty="0" smtClean="0"/>
              <a:t>Budget</a:t>
            </a:r>
          </a:p>
        </p:txBody>
      </p:sp>
    </p:spTree>
    <p:extLst>
      <p:ext uri="{BB962C8B-B14F-4D97-AF65-F5344CB8AC3E}">
        <p14:creationId xmlns:p14="http://schemas.microsoft.com/office/powerpoint/2010/main" xmlns="" val="1646719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Our design project focuses on creating a device for acquisition of data pertaining to available solar and wind power in a remote location</a:t>
            </a:r>
          </a:p>
          <a:p>
            <a:r>
              <a:rPr lang="en-US" dirty="0" smtClean="0"/>
              <a:t>This data will be used to determine what type of renewable energy system would work best for the location</a:t>
            </a:r>
          </a:p>
          <a:p>
            <a:r>
              <a:rPr lang="en-US" dirty="0" smtClean="0"/>
              <a:t>We are focusing on measuring available energy from solar and wind</a:t>
            </a:r>
          </a:p>
          <a:p>
            <a:r>
              <a:rPr lang="en-US" dirty="0" smtClean="0"/>
              <a:t>Included in this presentation are our requirements, some technical and design information, our project status, our expenses so far, and our anticipated budget for remaining purchases. </a:t>
            </a:r>
            <a:endParaRPr lang="en-US" dirty="0"/>
          </a:p>
        </p:txBody>
      </p:sp>
    </p:spTree>
    <p:extLst>
      <p:ext uri="{BB962C8B-B14F-4D97-AF65-F5344CB8AC3E}">
        <p14:creationId xmlns:p14="http://schemas.microsoft.com/office/powerpoint/2010/main" xmlns="" val="4034818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Needs to use an anemometer or similar device to measure wind speed</a:t>
            </a:r>
          </a:p>
          <a:p>
            <a:r>
              <a:rPr lang="en-US" dirty="0" smtClean="0"/>
              <a:t>Needs to use a calibrated photovoltaic cell or solar panel to measure solar energy</a:t>
            </a:r>
          </a:p>
          <a:p>
            <a:r>
              <a:rPr lang="en-US" dirty="0" smtClean="0"/>
              <a:t>Must be able to log and retrieve data from the system</a:t>
            </a:r>
          </a:p>
          <a:p>
            <a:r>
              <a:rPr lang="en-US" dirty="0" smtClean="0"/>
              <a:t>Must measure temperature to determine heating/cooling needs</a:t>
            </a:r>
          </a:p>
          <a:p>
            <a:r>
              <a:rPr lang="en-US" dirty="0" smtClean="0"/>
              <a:t>Must have enough memory to be able to store all data over an extended period of time</a:t>
            </a:r>
          </a:p>
          <a:p>
            <a:r>
              <a:rPr lang="en-US" dirty="0" smtClean="0"/>
              <a:t>Must be designed for minimal power consumption so the system can be relatively autonomous</a:t>
            </a:r>
          </a:p>
          <a:p>
            <a:r>
              <a:rPr lang="en-US" dirty="0" smtClean="0"/>
              <a:t>Components must be weatherproof and able to withstand outdoor exposure</a:t>
            </a:r>
            <a:endParaRPr lang="en-US" dirty="0"/>
          </a:p>
        </p:txBody>
      </p:sp>
    </p:spTree>
    <p:extLst>
      <p:ext uri="{BB962C8B-B14F-4D97-AF65-F5344CB8AC3E}">
        <p14:creationId xmlns:p14="http://schemas.microsoft.com/office/powerpoint/2010/main" xmlns="" val="2359339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Flow Chart</a:t>
            </a:r>
            <a:endParaRPr lang="en-US" dirty="0"/>
          </a:p>
        </p:txBody>
      </p:sp>
      <p:pic>
        <p:nvPicPr>
          <p:cNvPr id="4" name="Content Placeholder 3"/>
          <p:cNvPicPr>
            <a:picLocks noGrp="1"/>
          </p:cNvPicPr>
          <p:nvPr>
            <p:ph idx="1"/>
          </p:nvPr>
        </p:nvPicPr>
        <p:blipFill>
          <a:blip r:embed="rId2" cstate="print"/>
          <a:srcRect l="33417" t="25124" r="14103" b="12357"/>
          <a:stretch>
            <a:fillRect/>
          </a:stretch>
        </p:blipFill>
        <p:spPr bwMode="auto">
          <a:xfrm>
            <a:off x="1371600" y="1371600"/>
            <a:ext cx="6468364" cy="4830763"/>
          </a:xfrm>
          <a:prstGeom prst="rect">
            <a:avLst/>
          </a:prstGeom>
          <a:noFill/>
          <a:ln w="9525">
            <a:noFill/>
            <a:miter lim="800000"/>
            <a:headEnd/>
            <a:tailEnd/>
          </a:ln>
        </p:spPr>
      </p:pic>
    </p:spTree>
    <p:extLst>
      <p:ext uri="{BB962C8B-B14F-4D97-AF65-F5344CB8AC3E}">
        <p14:creationId xmlns:p14="http://schemas.microsoft.com/office/powerpoint/2010/main" xmlns="" val="1569880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Flow Chart</a:t>
            </a:r>
            <a:endParaRPr lang="en-US"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71600" y="1371600"/>
            <a:ext cx="6570235" cy="4830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57065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Anemometer Sine-to-Square Wave Circuit Schematic</a:t>
            </a:r>
            <a:endParaRPr lang="en-US"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8431" t="32578" r="7408" b="32837"/>
          <a:stretch/>
        </p:blipFill>
        <p:spPr bwMode="auto">
          <a:xfrm>
            <a:off x="227091" y="1905000"/>
            <a:ext cx="8675370" cy="38404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750939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Input and Output of Anemometer Circuit</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548640" y="1824672"/>
            <a:ext cx="8046720" cy="4526280"/>
          </a:xfrm>
        </p:spPr>
      </p:pic>
    </p:spTree>
    <p:extLst>
      <p:ext uri="{BB962C8B-B14F-4D97-AF65-F5344CB8AC3E}">
        <p14:creationId xmlns:p14="http://schemas.microsoft.com/office/powerpoint/2010/main" xmlns="" val="731013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Calculation of Wind Velocity</a:t>
            </a:r>
            <a:endParaRPr lang="en-US" dirty="0"/>
          </a:p>
        </p:txBody>
      </p:sp>
      <mc:AlternateContent xmlns:mc="http://schemas.openxmlformats.org/markup-compatibility/2006">
        <mc:Choice xmlns:a14="http://schemas.microsoft.com/office/drawing/2010/main" xmlns="" Requires="a14">
          <p:sp>
            <p:nvSpPr>
              <p:cNvPr id="3" name="Content Placeholder 2"/>
              <p:cNvSpPr>
                <a:spLocks noGrp="1"/>
              </p:cNvSpPr>
              <p:nvPr>
                <p:ph idx="1"/>
              </p:nvPr>
            </p:nvSpPr>
            <p:spPr/>
            <p:txBody>
              <a:bodyPr>
                <a:normAutofit fontScale="55000" lnSpcReduction="20000"/>
              </a:bodyPr>
              <a:lstStyle/>
              <a:p>
                <a:r>
                  <a:rPr lang="en-US" dirty="0" smtClean="0"/>
                  <a:t>We are going to use a Capture Interrupt on the PIC to capture time at either a rising or falling edge of the square wave coming out of our circuit.</a:t>
                </a:r>
              </a:p>
              <a:p>
                <a:r>
                  <a:rPr lang="en-US" dirty="0" smtClean="0"/>
                  <a:t>We will calculate the period of the square wave by finding the difference between the time at a rising or falling edge and the time of the previous edge.</a:t>
                </a:r>
              </a:p>
              <a:p>
                <a:r>
                  <a:rPr lang="en-US" dirty="0" smtClean="0"/>
                  <a:t>From this, we can easily calculate frequency using the relationship:</a:t>
                </a:r>
                <a:r>
                  <a:rPr lang="en-US" dirty="0" smtClean="0">
                    <a:latin typeface="Cambria Math"/>
                  </a:rPr>
                  <a:t/>
                </a:r>
                <a:br>
                  <a:rPr lang="en-US" dirty="0" smtClean="0">
                    <a:latin typeface="Cambria Math"/>
                  </a:rPr>
                </a:br>
                <a14:m>
                  <m:oMath xmlns:m="http://schemas.openxmlformats.org/officeDocument/2006/math">
                    <m:r>
                      <m:rPr>
                        <m:sty m:val="p"/>
                      </m:rPr>
                      <a:rPr lang="en-US">
                        <a:latin typeface="Cambria Math"/>
                      </a:rPr>
                      <m:t>f</m:t>
                    </m:r>
                    <m:r>
                      <a:rPr lang="en-US" b="0" i="1" smtClean="0">
                        <a:latin typeface="Cambria Math"/>
                      </a:rPr>
                      <m:t> </m:t>
                    </m:r>
                    <m:d>
                      <m:dPr>
                        <m:begChr m:val="["/>
                        <m:endChr m:val="]"/>
                        <m:ctrlPr>
                          <a:rPr lang="en-US" b="0" i="1" smtClean="0">
                            <a:latin typeface="Cambria Math"/>
                          </a:rPr>
                        </m:ctrlPr>
                      </m:dPr>
                      <m:e>
                        <m:r>
                          <a:rPr lang="en-US" b="0" i="1" smtClean="0">
                            <a:latin typeface="Cambria Math"/>
                          </a:rPr>
                          <m:t>𝐻𝑧</m:t>
                        </m:r>
                      </m:e>
                    </m:d>
                    <m:r>
                      <a:rPr lang="en-US" b="0" i="1" smtClean="0">
                        <a:latin typeface="Cambria Math"/>
                      </a:rPr>
                      <m:t>=</m:t>
                    </m:r>
                    <m:f>
                      <m:fPr>
                        <m:ctrlPr>
                          <a:rPr lang="en-US" i="1" smtClean="0">
                            <a:latin typeface="Cambria Math"/>
                          </a:rPr>
                        </m:ctrlPr>
                      </m:fPr>
                      <m:num>
                        <m:r>
                          <a:rPr lang="en-US" b="0" i="1" smtClean="0">
                            <a:latin typeface="Cambria Math"/>
                          </a:rPr>
                          <m:t>1</m:t>
                        </m:r>
                      </m:num>
                      <m:den>
                        <m:r>
                          <a:rPr lang="en-US" b="0" i="1" smtClean="0">
                            <a:latin typeface="Cambria Math"/>
                          </a:rPr>
                          <m:t>𝑃𝑒𝑟𝑖𝑜𝑑</m:t>
                        </m:r>
                        <m:r>
                          <a:rPr lang="en-US" b="0" i="1" smtClean="0">
                            <a:latin typeface="Cambria Math"/>
                          </a:rPr>
                          <m:t>[</m:t>
                        </m:r>
                        <m:r>
                          <a:rPr lang="en-US" b="0" i="1" smtClean="0">
                            <a:latin typeface="Cambria Math"/>
                          </a:rPr>
                          <m:t>𝑠𝑒𝑐</m:t>
                        </m:r>
                        <m:r>
                          <a:rPr lang="en-US" b="0" i="1" smtClean="0">
                            <a:latin typeface="Cambria Math"/>
                          </a:rPr>
                          <m:t>]</m:t>
                        </m:r>
                      </m:den>
                    </m:f>
                  </m:oMath>
                </a14:m>
                <a:endParaRPr lang="en-US" dirty="0" smtClean="0">
                  <a:latin typeface="Cambria Math"/>
                </a:endParaRPr>
              </a:p>
              <a:p>
                <a:r>
                  <a:rPr lang="en-US" dirty="0" smtClean="0"/>
                  <a:t>Our anemometer is calibrated to have a transfer function for frequency to wind velocity of:</a:t>
                </a:r>
                <a:br>
                  <a:rPr lang="en-US" dirty="0" smtClean="0"/>
                </a:br>
                <a14:m>
                  <m:oMath xmlns:m="http://schemas.openxmlformats.org/officeDocument/2006/math">
                    <m:r>
                      <a:rPr lang="en-US" b="0" i="1" smtClean="0">
                        <a:latin typeface="Cambria Math"/>
                      </a:rPr>
                      <m:t>𝑣</m:t>
                    </m:r>
                    <m:d>
                      <m:dPr>
                        <m:begChr m:val="["/>
                        <m:endChr m:val="]"/>
                        <m:ctrlPr>
                          <a:rPr lang="en-US" b="0" i="1" smtClean="0">
                            <a:latin typeface="Cambria Math"/>
                          </a:rPr>
                        </m:ctrlPr>
                      </m:dPr>
                      <m:e>
                        <m:f>
                          <m:fPr>
                            <m:ctrlPr>
                              <a:rPr lang="en-US" b="0" i="1" smtClean="0">
                                <a:latin typeface="Cambria Math"/>
                              </a:rPr>
                            </m:ctrlPr>
                          </m:fPr>
                          <m:num>
                            <m:r>
                              <a:rPr lang="en-US" b="0" i="1" smtClean="0">
                                <a:latin typeface="Cambria Math"/>
                              </a:rPr>
                              <m:t>𝑚</m:t>
                            </m:r>
                          </m:num>
                          <m:den>
                            <m:r>
                              <a:rPr lang="en-US" b="0" i="1" smtClean="0">
                                <a:latin typeface="Cambria Math"/>
                              </a:rPr>
                              <m:t>𝑠</m:t>
                            </m:r>
                          </m:den>
                        </m:f>
                      </m:e>
                    </m:d>
                    <m:r>
                      <a:rPr lang="en-US" b="0" i="1" smtClean="0">
                        <a:latin typeface="Cambria Math"/>
                      </a:rPr>
                      <m:t>=0.754</m:t>
                    </m:r>
                    <m:r>
                      <a:rPr lang="en-US" b="0" i="1" smtClean="0">
                        <a:latin typeface="Cambria Math"/>
                      </a:rPr>
                      <m:t>𝑓</m:t>
                    </m:r>
                    <m:d>
                      <m:dPr>
                        <m:begChr m:val="["/>
                        <m:endChr m:val="]"/>
                        <m:ctrlPr>
                          <a:rPr lang="en-US" b="0" i="1" smtClean="0">
                            <a:latin typeface="Cambria Math"/>
                          </a:rPr>
                        </m:ctrlPr>
                      </m:dPr>
                      <m:e>
                        <m:r>
                          <a:rPr lang="en-US" b="0" i="1" smtClean="0">
                            <a:latin typeface="Cambria Math"/>
                          </a:rPr>
                          <m:t>𝐻𝑧</m:t>
                        </m:r>
                      </m:e>
                    </m:d>
                    <m:r>
                      <a:rPr lang="en-US" b="0" i="1" smtClean="0">
                        <a:latin typeface="Cambria Math"/>
                      </a:rPr>
                      <m:t>+0.44</m:t>
                    </m:r>
                  </m:oMath>
                </a14:m>
                <a:endParaRPr lang="en-US" dirty="0" smtClean="0"/>
              </a:p>
              <a:p>
                <a:r>
                  <a:rPr lang="en-US" dirty="0" smtClean="0"/>
                  <a:t>This function was derived from laboratory testing which is available online by looking up the serial number for our specific anemometer.</a:t>
                </a:r>
              </a:p>
              <a:p>
                <a:r>
                  <a:rPr lang="en-US" dirty="0" smtClean="0"/>
                  <a:t>Therefore, we can directly calculate the velocity from our determined period with the function:</a:t>
                </a:r>
                <a:br>
                  <a:rPr lang="en-US" dirty="0" smtClean="0"/>
                </a:br>
                <a14:m>
                  <m:oMath xmlns:m="http://schemas.openxmlformats.org/officeDocument/2006/math">
                    <m:r>
                      <a:rPr lang="en-US" b="0" i="1" smtClean="0">
                        <a:latin typeface="Cambria Math"/>
                      </a:rPr>
                      <m:t>𝑣</m:t>
                    </m:r>
                    <m:d>
                      <m:dPr>
                        <m:begChr m:val="["/>
                        <m:endChr m:val="]"/>
                        <m:ctrlPr>
                          <a:rPr lang="en-US" b="0" i="1" smtClean="0">
                            <a:latin typeface="Cambria Math"/>
                          </a:rPr>
                        </m:ctrlPr>
                      </m:dPr>
                      <m:e>
                        <m:f>
                          <m:fPr>
                            <m:ctrlPr>
                              <a:rPr lang="en-US" b="0" i="1" smtClean="0">
                                <a:latin typeface="Cambria Math"/>
                              </a:rPr>
                            </m:ctrlPr>
                          </m:fPr>
                          <m:num>
                            <m:r>
                              <a:rPr lang="en-US" b="0" i="1" smtClean="0">
                                <a:latin typeface="Cambria Math"/>
                              </a:rPr>
                              <m:t>𝑚</m:t>
                            </m:r>
                          </m:num>
                          <m:den>
                            <m:r>
                              <a:rPr lang="en-US" b="0" i="1" smtClean="0">
                                <a:latin typeface="Cambria Math"/>
                              </a:rPr>
                              <m:t>𝑠</m:t>
                            </m:r>
                          </m:den>
                        </m:f>
                      </m:e>
                    </m:d>
                    <m:r>
                      <a:rPr lang="en-US" b="0" i="1" smtClean="0">
                        <a:latin typeface="Cambria Math"/>
                      </a:rPr>
                      <m:t>=</m:t>
                    </m:r>
                    <m:f>
                      <m:fPr>
                        <m:ctrlPr>
                          <a:rPr lang="en-US" b="0" i="1" smtClean="0">
                            <a:latin typeface="Cambria Math"/>
                          </a:rPr>
                        </m:ctrlPr>
                      </m:fPr>
                      <m:num>
                        <m:r>
                          <a:rPr lang="en-US" b="0" i="1" smtClean="0">
                            <a:latin typeface="Cambria Math"/>
                          </a:rPr>
                          <m:t>0.754</m:t>
                        </m:r>
                      </m:num>
                      <m:den>
                        <m:r>
                          <a:rPr lang="en-US" b="0" i="1" smtClean="0">
                            <a:latin typeface="Cambria Math"/>
                          </a:rPr>
                          <m:t>𝑃𝑒𝑟𝑖𝑜𝑑</m:t>
                        </m:r>
                        <m:d>
                          <m:dPr>
                            <m:begChr m:val="["/>
                            <m:endChr m:val="]"/>
                            <m:ctrlPr>
                              <a:rPr lang="en-US" b="0" i="1" smtClean="0">
                                <a:latin typeface="Cambria Math"/>
                              </a:rPr>
                            </m:ctrlPr>
                          </m:dPr>
                          <m:e>
                            <m:r>
                              <a:rPr lang="en-US" b="0" i="1" smtClean="0">
                                <a:latin typeface="Cambria Math"/>
                              </a:rPr>
                              <m:t>𝑠𝑒𝑐</m:t>
                            </m:r>
                          </m:e>
                        </m:d>
                      </m:den>
                    </m:f>
                    <m:r>
                      <a:rPr lang="en-US" b="0" i="1" smtClean="0">
                        <a:latin typeface="Cambria Math"/>
                      </a:rPr>
                      <m:t>+0.44</m:t>
                    </m:r>
                  </m:oMath>
                </a14:m>
                <a:endParaRPr lang="en-US" b="0" dirty="0" smtClean="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cstate="print"/>
                <a:stretch>
                  <a:fillRect l="-444" t="-1752"/>
                </a:stretch>
              </a:blipFill>
            </p:spPr>
            <p:txBody>
              <a:bodyPr/>
              <a:lstStyle/>
              <a:p>
                <a:r>
                  <a:rPr lang="en-US">
                    <a:noFill/>
                  </a:rPr>
                  <a:t> </a:t>
                </a:r>
              </a:p>
            </p:txBody>
          </p:sp>
        </mc:Fallback>
      </mc:AlternateContent>
    </p:spTree>
    <p:extLst>
      <p:ext uri="{BB962C8B-B14F-4D97-AF65-F5344CB8AC3E}">
        <p14:creationId xmlns:p14="http://schemas.microsoft.com/office/powerpoint/2010/main" xmlns="" val="1106678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Calculating Available Power from Wind Energy</a:t>
            </a:r>
            <a:endParaRPr lang="en-US" dirty="0"/>
          </a:p>
        </p:txBody>
      </p:sp>
      <mc:AlternateContent xmlns:mc="http://schemas.openxmlformats.org/markup-compatibility/2006">
        <mc:Choice xmlns:a14="http://schemas.microsoft.com/office/drawing/2010/main" xmlns="" Requires="a14">
          <p:sp>
            <p:nvSpPr>
              <p:cNvPr id="3" name="Content Placeholder 2"/>
              <p:cNvSpPr>
                <a:spLocks noGrp="1"/>
              </p:cNvSpPr>
              <p:nvPr>
                <p:ph idx="1"/>
              </p:nvPr>
            </p:nvSpPr>
            <p:spPr/>
            <p:txBody>
              <a:bodyPr>
                <a:normAutofit fontScale="85000" lnSpcReduction="20000"/>
              </a:bodyPr>
              <a:lstStyle/>
              <a:p>
                <a:r>
                  <a:rPr lang="en-US" dirty="0" smtClean="0"/>
                  <a:t>The formula for the relationship between power available and wind velocity is:</a:t>
                </a:r>
                <a:br>
                  <a:rPr lang="en-US" dirty="0" smtClean="0"/>
                </a:br>
                <a14:m>
                  <m:oMath xmlns:m="http://schemas.openxmlformats.org/officeDocument/2006/math">
                    <m:sSub>
                      <m:sSubPr>
                        <m:ctrlPr>
                          <a:rPr lang="en-US" i="1" smtClean="0">
                            <a:latin typeface="Cambria Math"/>
                          </a:rPr>
                        </m:ctrlPr>
                      </m:sSubPr>
                      <m:e>
                        <m:r>
                          <a:rPr lang="en-US" b="0" i="1" smtClean="0">
                            <a:latin typeface="Cambria Math"/>
                          </a:rPr>
                          <m:t>𝑃</m:t>
                        </m:r>
                      </m:e>
                      <m:sub>
                        <m:r>
                          <a:rPr lang="en-US" b="0" i="1" smtClean="0">
                            <a:latin typeface="Cambria Math"/>
                          </a:rPr>
                          <m:t>𝑎𝑣𝑎𝑖𝑙𝑎𝑏𝑙𝑒</m:t>
                        </m:r>
                      </m:sub>
                    </m:sSub>
                    <m:r>
                      <a:rPr lang="en-US" b="0" i="1" smtClean="0">
                        <a:latin typeface="Cambria Math"/>
                      </a:rPr>
                      <m:t>=</m:t>
                    </m:r>
                    <m:f>
                      <m:fPr>
                        <m:ctrlPr>
                          <a:rPr lang="en-US" b="0" i="1" smtClean="0">
                            <a:latin typeface="Cambria Math"/>
                          </a:rPr>
                        </m:ctrlPr>
                      </m:fPr>
                      <m:num>
                        <m:r>
                          <a:rPr lang="en-US" b="0" i="1" smtClean="0">
                            <a:latin typeface="Cambria Math"/>
                          </a:rPr>
                          <m:t>1</m:t>
                        </m:r>
                      </m:num>
                      <m:den>
                        <m:r>
                          <a:rPr lang="en-US" b="0" i="1" smtClean="0">
                            <a:latin typeface="Cambria Math"/>
                          </a:rPr>
                          <m:t>2</m:t>
                        </m:r>
                      </m:den>
                    </m:f>
                    <m:r>
                      <a:rPr lang="en-US" b="0" i="1" smtClean="0">
                        <a:latin typeface="Cambria Math"/>
                        <a:ea typeface="Cambria Math"/>
                      </a:rPr>
                      <m:t>𝜌</m:t>
                    </m:r>
                    <m:r>
                      <a:rPr lang="en-US" b="0" i="1" smtClean="0">
                        <a:latin typeface="Cambria Math"/>
                        <a:ea typeface="Cambria Math"/>
                      </a:rPr>
                      <m:t>𝐴</m:t>
                    </m:r>
                    <m:sSup>
                      <m:sSupPr>
                        <m:ctrlPr>
                          <a:rPr lang="en-US" b="0" i="1" smtClean="0">
                            <a:latin typeface="Cambria Math"/>
                            <a:ea typeface="Cambria Math"/>
                          </a:rPr>
                        </m:ctrlPr>
                      </m:sSupPr>
                      <m:e>
                        <m:r>
                          <a:rPr lang="en-US" b="0" i="1" smtClean="0">
                            <a:latin typeface="Cambria Math"/>
                            <a:ea typeface="Cambria Math"/>
                          </a:rPr>
                          <m:t>𝑣</m:t>
                        </m:r>
                      </m:e>
                      <m:sup>
                        <m:r>
                          <a:rPr lang="en-US" b="0" i="1" smtClean="0">
                            <a:latin typeface="Cambria Math"/>
                            <a:ea typeface="Cambria Math"/>
                          </a:rPr>
                          <m:t>3</m:t>
                        </m:r>
                      </m:sup>
                    </m:sSup>
                    <m:sSub>
                      <m:sSubPr>
                        <m:ctrlPr>
                          <a:rPr lang="en-US" b="0" i="1" smtClean="0">
                            <a:latin typeface="Cambria Math"/>
                            <a:ea typeface="Cambria Math"/>
                          </a:rPr>
                        </m:ctrlPr>
                      </m:sSubPr>
                      <m:e>
                        <m:r>
                          <a:rPr lang="en-US" b="0" i="1" smtClean="0">
                            <a:latin typeface="Cambria Math"/>
                            <a:ea typeface="Cambria Math"/>
                          </a:rPr>
                          <m:t>𝐶</m:t>
                        </m:r>
                      </m:e>
                      <m:sub>
                        <m:r>
                          <a:rPr lang="en-US" b="0" i="1" smtClean="0">
                            <a:latin typeface="Cambria Math"/>
                            <a:ea typeface="Cambria Math"/>
                          </a:rPr>
                          <m:t>𝑃</m:t>
                        </m:r>
                      </m:sub>
                    </m:sSub>
                  </m:oMath>
                </a14:m>
                <a:r>
                  <a:rPr lang="en-US" b="0" dirty="0" smtClean="0">
                    <a:ea typeface="Cambria Math"/>
                  </a:rPr>
                  <a:t/>
                </a:r>
                <a:br>
                  <a:rPr lang="en-US" b="0" dirty="0" smtClean="0">
                    <a:ea typeface="Cambria Math"/>
                  </a:rPr>
                </a:br>
                <a:r>
                  <a:rPr lang="en-US" b="0" dirty="0" smtClean="0">
                    <a:ea typeface="Cambria Math"/>
                  </a:rPr>
                  <a:t>where</a:t>
                </a:r>
                <a:br>
                  <a:rPr lang="en-US" b="0" dirty="0" smtClean="0">
                    <a:ea typeface="Cambria Math"/>
                  </a:rPr>
                </a:br>
                <a:r>
                  <a:rPr lang="en-US" b="0" dirty="0" smtClean="0">
                    <a:ea typeface="Cambria Math"/>
                  </a:rPr>
                  <a:t>	P: Power [Watts]</a:t>
                </a:r>
                <a:br>
                  <a:rPr lang="en-US" b="0" dirty="0" smtClean="0">
                    <a:ea typeface="Cambria Math"/>
                  </a:rPr>
                </a:br>
                <a:r>
                  <a:rPr lang="en-US" b="0" dirty="0" smtClean="0">
                    <a:ea typeface="Cambria Math"/>
                  </a:rPr>
                  <a:t>	</a:t>
                </a:r>
                <a:r>
                  <a:rPr lang="el-GR" b="0" dirty="0" smtClean="0">
                    <a:ea typeface="Cambria Math"/>
                  </a:rPr>
                  <a:t>ρ</a:t>
                </a:r>
                <a:r>
                  <a:rPr lang="en-US" b="0" dirty="0" smtClean="0">
                    <a:ea typeface="Cambria Math"/>
                  </a:rPr>
                  <a:t>: Air Density[kg/m</a:t>
                </a:r>
                <a:r>
                  <a:rPr lang="en-US" b="0" baseline="30000" dirty="0" smtClean="0">
                    <a:ea typeface="Cambria Math"/>
                  </a:rPr>
                  <a:t>3</a:t>
                </a:r>
                <a:r>
                  <a:rPr lang="en-US" b="0" dirty="0" smtClean="0">
                    <a:ea typeface="Cambria Math"/>
                  </a:rPr>
                  <a:t>]</a:t>
                </a:r>
                <a:r>
                  <a:rPr lang="en-US" dirty="0"/>
                  <a:t/>
                </a:r>
                <a:br>
                  <a:rPr lang="en-US" dirty="0"/>
                </a:br>
                <a:r>
                  <a:rPr lang="en-US" dirty="0" smtClean="0"/>
                  <a:t>	A: Swept Area of Turbine [m</a:t>
                </a:r>
                <a:r>
                  <a:rPr lang="en-US" baseline="30000" dirty="0" smtClean="0"/>
                  <a:t>2</a:t>
                </a:r>
                <a:r>
                  <a:rPr lang="en-US" dirty="0" smtClean="0"/>
                  <a:t>]</a:t>
                </a:r>
                <a:r>
                  <a:rPr lang="en-US" dirty="0">
                    <a:ea typeface="Cambria Math"/>
                  </a:rPr>
                  <a:t/>
                </a:r>
                <a:br>
                  <a:rPr lang="en-US" dirty="0">
                    <a:ea typeface="Cambria Math"/>
                  </a:rPr>
                </a:br>
                <a:r>
                  <a:rPr lang="en-US" dirty="0" smtClean="0">
                    <a:ea typeface="Cambria Math"/>
                  </a:rPr>
                  <a:t>	v: Wind Velocity [m/s]</a:t>
                </a:r>
                <a:r>
                  <a:rPr lang="en-US" dirty="0"/>
                  <a:t/>
                </a:r>
                <a:br>
                  <a:rPr lang="en-US" dirty="0"/>
                </a:br>
                <a:r>
                  <a:rPr lang="en-US" dirty="0" smtClean="0"/>
                  <a:t>	C</a:t>
                </a:r>
                <a:r>
                  <a:rPr lang="en-US" baseline="-25000" dirty="0" smtClean="0"/>
                  <a:t>P</a:t>
                </a:r>
                <a:r>
                  <a:rPr lang="en-US" dirty="0" smtClean="0"/>
                  <a:t>: Betz Limit (turbine property)[max ≥ 0.59]</a:t>
                </a:r>
              </a:p>
              <a:p>
                <a:r>
                  <a:rPr lang="en-US" dirty="0" smtClean="0">
                    <a:ea typeface="Cambria Math"/>
                  </a:rPr>
                  <a:t>To find wind energy, multiply available power times hours of turbine operation:</a:t>
                </a:r>
                <a:endParaRPr lang="en-US" dirty="0">
                  <a:ea typeface="Cambria Math"/>
                </a:endParaRPr>
              </a:p>
              <a:p>
                <a:pPr marL="0" indent="0" algn="ctr">
                  <a:buNone/>
                </a:pPr>
                <a:r>
                  <a:rPr lang="en-US" dirty="0" smtClean="0">
                    <a:ea typeface="Cambria Math"/>
                  </a:rPr>
                  <a:t>Energy [Watt-hours]=Power [Watts] * Time [Hours]</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cstate="print"/>
                <a:stretch>
                  <a:fillRect l="-1185" t="-2695" b="-2965"/>
                </a:stretch>
              </a:blipFill>
            </p:spPr>
            <p:txBody>
              <a:bodyPr/>
              <a:lstStyle/>
              <a:p>
                <a:r>
                  <a:rPr lang="en-US">
                    <a:noFill/>
                  </a:rPr>
                  <a:t> </a:t>
                </a:r>
              </a:p>
            </p:txBody>
          </p:sp>
        </mc:Fallback>
      </mc:AlternateContent>
    </p:spTree>
    <p:extLst>
      <p:ext uri="{BB962C8B-B14F-4D97-AF65-F5344CB8AC3E}">
        <p14:creationId xmlns:p14="http://schemas.microsoft.com/office/powerpoint/2010/main" xmlns="" val="40944120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174</TotalTime>
  <Words>633</Words>
  <Application>Microsoft Office PowerPoint</Application>
  <PresentationFormat>On-screen Show (4:3)</PresentationFormat>
  <Paragraphs>69</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Module</vt:lpstr>
      <vt:lpstr>Data Acquisition for Renewable Energy</vt:lpstr>
      <vt:lpstr>Introduction</vt:lpstr>
      <vt:lpstr>Requirements</vt:lpstr>
      <vt:lpstr>Hardware Flow Chart</vt:lpstr>
      <vt:lpstr>Software Flow Chart</vt:lpstr>
      <vt:lpstr>Anemometer Sine-to-Square Wave Circuit Schematic</vt:lpstr>
      <vt:lpstr>Input and Output of Anemometer Circuit</vt:lpstr>
      <vt:lpstr>Calculation of Wind Velocity</vt:lpstr>
      <vt:lpstr>Calculating Available Power from Wind Energy</vt:lpstr>
      <vt:lpstr>Solar Energy Information</vt:lpstr>
      <vt:lpstr>Data Logging via Serial Port to PC</vt:lpstr>
      <vt:lpstr>Project Status</vt:lpstr>
      <vt:lpstr>Budget</vt:lpstr>
      <vt:lpstr>Summary</vt:lpstr>
    </vt:vector>
  </TitlesOfParts>
  <Company>North Dakota State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darrin.paulson</dc:creator>
  <cp:lastModifiedBy>Home</cp:lastModifiedBy>
  <cp:revision>12</cp:revision>
  <dcterms:created xsi:type="dcterms:W3CDTF">2013-05-02T17:58:41Z</dcterms:created>
  <dcterms:modified xsi:type="dcterms:W3CDTF">2013-12-18T09:53:59Z</dcterms:modified>
</cp:coreProperties>
</file>